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0"/>
  </p:notesMasterIdLst>
  <p:sldIdLst>
    <p:sldId id="263" r:id="rId2"/>
    <p:sldId id="277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298" r:id="rId12"/>
    <p:sldId id="300" r:id="rId13"/>
    <p:sldId id="301" r:id="rId14"/>
    <p:sldId id="278" r:id="rId15"/>
    <p:sldId id="302" r:id="rId16"/>
    <p:sldId id="303" r:id="rId17"/>
    <p:sldId id="304" r:id="rId18"/>
    <p:sldId id="316" r:id="rId19"/>
    <p:sldId id="322" r:id="rId20"/>
    <p:sldId id="323" r:id="rId21"/>
    <p:sldId id="279" r:id="rId22"/>
    <p:sldId id="284" r:id="rId23"/>
    <p:sldId id="286" r:id="rId24"/>
    <p:sldId id="285" r:id="rId25"/>
    <p:sldId id="287" r:id="rId26"/>
    <p:sldId id="288" r:id="rId27"/>
    <p:sldId id="290" r:id="rId28"/>
    <p:sldId id="289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Helvetica Neue Light" panose="02000403000000020004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Light" panose="020B030603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0"/>
    <p:restoredTop sz="94726"/>
  </p:normalViewPr>
  <p:slideViewPr>
    <p:cSldViewPr snapToGrid="0">
      <p:cViewPr varScale="1">
        <p:scale>
          <a:sx n="154" d="100"/>
          <a:sy n="154" d="100"/>
        </p:scale>
        <p:origin x="5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420EEDAC-0515-DD3C-D0F9-C68C64EE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067BD506-FD90-073B-EB58-40A5FB970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9E4353CC-75E1-C44E-0E34-A358712AE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2FF36032-6C2B-9E5A-84A2-C0F8900C71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819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53BC04D3-3A9E-626F-557D-8C8056AC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F8BE1588-AA90-B221-8564-C718BE349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A1F054B5-6C6E-0832-82DB-87AF6E942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36EC0637-FA8C-D654-C02E-A4279DC8CA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2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D4DFA8-5058-FAD0-3E01-5B9FDDB5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890fe8d41_0_2:notes">
            <a:extLst>
              <a:ext uri="{FF2B5EF4-FFF2-40B4-BE49-F238E27FC236}">
                <a16:creationId xmlns:a16="http://schemas.microsoft.com/office/drawing/2014/main" id="{F4D3FBE8-946D-24C4-AA2F-490AB0E1B2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890fe8d41_0_2:notes">
            <a:extLst>
              <a:ext uri="{FF2B5EF4-FFF2-40B4-BE49-F238E27FC236}">
                <a16:creationId xmlns:a16="http://schemas.microsoft.com/office/drawing/2014/main" id="{84FB401B-37CE-6E5C-BAD2-75286685F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4890fe8d41_0_2:notes">
            <a:extLst>
              <a:ext uri="{FF2B5EF4-FFF2-40B4-BE49-F238E27FC236}">
                <a16:creationId xmlns:a16="http://schemas.microsoft.com/office/drawing/2014/main" id="{0E7D36B7-1BEF-925C-E078-0219C8ADD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44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7" t="23988" r="4770" b="1989"/>
          <a:stretch/>
        </p:blipFill>
        <p:spPr>
          <a:xfrm>
            <a:off x="457200" y="0"/>
            <a:ext cx="790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352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14074" y="275348"/>
            <a:ext cx="7886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414074" y="834883"/>
            <a:ext cx="78867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F5496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6822628" y="4771791"/>
            <a:ext cx="2057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12"/>
          <p:cNvCxnSpPr/>
          <p:nvPr/>
        </p:nvCxnSpPr>
        <p:spPr>
          <a:xfrm>
            <a:off x="934548" y="1165883"/>
            <a:ext cx="688305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934548" y="532520"/>
            <a:ext cx="4412456" cy="48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2700">
                <a:solidFill>
                  <a:srgbClr val="5D5D5D"/>
                </a:solidFill>
              </a:defRPr>
            </a:lvl1pPr>
            <a:lvl2pPr marL="685800" lvl="1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body" idx="2"/>
          </p:nvPr>
        </p:nvSpPr>
        <p:spPr>
          <a:xfrm>
            <a:off x="934548" y="1724238"/>
            <a:ext cx="6883052" cy="2253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685800" lvl="1" indent="-25717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3"/>
          </p:nvPr>
        </p:nvSpPr>
        <p:spPr>
          <a:xfrm>
            <a:off x="934548" y="1314664"/>
            <a:ext cx="6883052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685800" lvl="1" indent="-257175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81500"/>
            <a:ext cx="9144000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54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_Plaid-Digital_FINAL-NEW.png"/>
          <p:cNvPicPr preferRelativeResize="0"/>
          <p:nvPr/>
        </p:nvPicPr>
        <p:blipFill rotWithShape="1">
          <a:blip r:embed="rId11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_Plaid-Digital_FINAL-NEW.png"/>
          <p:cNvPicPr preferRelativeResize="0"/>
          <p:nvPr/>
        </p:nvPicPr>
        <p:blipFill rotWithShape="1">
          <a:blip r:embed="rId11">
            <a:alphaModFix/>
          </a:blip>
          <a:srcRect l="59550" t="20875" r="39888" b="2893"/>
          <a:stretch/>
        </p:blipFill>
        <p:spPr>
          <a:xfrm rot="5400000">
            <a:off x="3798887" y="1046163"/>
            <a:ext cx="60325" cy="7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 txBox="1"/>
          <p:nvPr/>
        </p:nvSpPr>
        <p:spPr>
          <a:xfrm>
            <a:off x="11226318" y="65528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11378718" y="67052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11531118" y="68576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8534400" y="100340"/>
            <a:ext cx="50689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/>
          <p:nvPr/>
        </p:nvSpPr>
        <p:spPr>
          <a:xfrm>
            <a:off x="2133600" y="2038350"/>
            <a:ext cx="6798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Mathematical Foundations for ML (10-606):</a:t>
            </a:r>
            <a:endParaRPr sz="24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Convexity and optimization</a:t>
            </a:r>
            <a:endParaRPr sz="39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Bryan Wilder</a:t>
            </a:r>
            <a:endParaRPr dirty="0"/>
          </a:p>
        </p:txBody>
      </p:sp>
      <p:sp>
        <p:nvSpPr>
          <p:cNvPr id="60" name="Google Shape;60;p10"/>
          <p:cNvSpPr txBox="1"/>
          <p:nvPr/>
        </p:nvSpPr>
        <p:spPr>
          <a:xfrm>
            <a:off x="2133600" y="4695325"/>
            <a:ext cx="6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Slides borrowed from prior offerings by Professors M. Gormley, P. Virtue, &amp; G. Gordon, &amp; H. </a:t>
            </a:r>
            <a:r>
              <a:rPr lang="en-US" sz="1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Heidari</a:t>
            </a:r>
            <a:r>
              <a:rPr lang="en-US" sz="11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A13B-D784-CA7C-A185-CA3F3455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F318-45F3-35A5-1FA7-2D5448A7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convexity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0F52D65-7DDA-2800-12F8-DA62DF6150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342900">
                  <a:buAutoNum type="arabicParenBoth"/>
                </a:pPr>
                <a:r>
                  <a:rPr lang="en-US" sz="1800" dirty="0"/>
                  <a:t>Any local minimizer we find is a global minimizer</a:t>
                </a:r>
              </a:p>
              <a:p>
                <a:pPr marL="571500" indent="-342900">
                  <a:buFont typeface="Arial"/>
                  <a:buAutoNum type="arabicParenBoth"/>
                </a:pPr>
                <a:r>
                  <a:rPr lang="en-US" sz="1800" dirty="0"/>
                  <a:t>If these inequalities hold strictly (e.g.,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≻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800" dirty="0"/>
                  <a:t>), then no saddle points either (“strictly convex”)</a:t>
                </a:r>
              </a:p>
              <a:p>
                <a:pPr marL="571500" indent="-342900">
                  <a:buFont typeface="Arial"/>
                  <a:buAutoNum type="arabicParenBoth"/>
                </a:pPr>
                <a:r>
                  <a:rPr lang="en-US" sz="1800" dirty="0"/>
                  <a:t>Efficient algorithms to find minimizers</a:t>
                </a:r>
              </a:p>
              <a:p>
                <a:pPr marL="571500" indent="-342900">
                  <a:buFont typeface="Arial"/>
                  <a:buAutoNum type="arabicParenBoth"/>
                </a:pPr>
                <a:r>
                  <a:rPr lang="en-US" sz="1800" dirty="0"/>
                  <a:t>Example: least squares</a:t>
                </a:r>
              </a:p>
              <a:p>
                <a:pPr marL="228600" indent="0"/>
                <a:endParaRPr lang="en-US" sz="1800" dirty="0"/>
              </a:p>
              <a:p>
                <a:pPr/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0F52D65-7DDA-2800-12F8-DA62DF6150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ifference between convex and non-convex cost function; what does it mean  when a cost function is non-convex? | by Divine_inner_voice ❤️ | Medium">
            <a:extLst>
              <a:ext uri="{FF2B5EF4-FFF2-40B4-BE49-F238E27FC236}">
                <a16:creationId xmlns:a16="http://schemas.microsoft.com/office/drawing/2014/main" id="{FA39DA61-1A75-6B91-A280-CCE199FB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14" y="2772428"/>
            <a:ext cx="3736966" cy="20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3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7566-A098-0C90-43AF-AC95FDFD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that preserve 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AD774F-B965-E29D-D2E6-A031A18E5A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convex functions. Then, the following are convex:</a:t>
                </a:r>
              </a:p>
              <a:p>
                <a:endParaRPr lang="en-US" dirty="0"/>
              </a:p>
              <a:p>
                <a:r>
                  <a:rPr lang="en-US" dirty="0"/>
                  <a:t>Non-negative linear combination: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Note: linear combination with negative coefficients is not, in general, convex</a:t>
                </a:r>
              </a:p>
              <a:p>
                <a:endParaRPr lang="en-US" dirty="0"/>
              </a:p>
              <a:p>
                <a:r>
                  <a:rPr lang="en-US" dirty="0"/>
                  <a:t>Pointwise maximum: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AD774F-B965-E29D-D2E6-A031A18E5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2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79019-FBAC-8A44-1554-4C68C76A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FEB2-DC7E-E395-3F37-5D11D2F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D9DBD2-E25D-BE8E-C2D9-E8CD656D50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Go-to algorithm for minimizing functions</a:t>
                </a:r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dirty="0"/>
                  <a:t>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28600" indent="0"/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initialized to an arbitrary point</a:t>
                </a:r>
              </a:p>
              <a:p>
                <a:pPr marL="228600" indent="0"/>
                <a:r>
                  <a:rPr lang="en-US" dirty="0"/>
                  <a:t>Iterate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“step size”</a:t>
                </a:r>
              </a:p>
              <a:p>
                <a:pPr marL="228600" indent="0"/>
                <a:endParaRPr lang="en-US" i="1" dirty="0"/>
              </a:p>
              <a:p>
                <a:pPr marL="228600" indent="0"/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Guaranteed to find the global minimizer for convex functions. Otherwise converges to a local minimizer (but no guarantees about which one)</a:t>
                </a:r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Notebook: examples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D9DBD2-E25D-BE8E-C2D9-E8CD656D5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9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6E113-0EBE-3119-CCF0-5FD7E44FC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F8E9-23D2-8E9A-A042-55E09A29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for matrix factorization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062D1-85A4-D452-2BCD-B2A324A77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efficiently compute a matrix factorization: 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1497841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7AE29-6B97-5F0E-4FEB-94B976680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31" y="1141869"/>
            <a:ext cx="5890472" cy="3545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294FB-9CD8-E8CA-7686-8F00E2D9D1F0}"/>
              </a:ext>
            </a:extLst>
          </p:cNvPr>
          <p:cNvSpPr txBox="1"/>
          <p:nvPr/>
        </p:nvSpPr>
        <p:spPr>
          <a:xfrm>
            <a:off x="465513" y="4629150"/>
            <a:ext cx="593113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developers.google.com</a:t>
            </a:r>
            <a:r>
              <a:rPr lang="en-US" sz="1050" dirty="0"/>
              <a:t>/machine-learning/recommendation/collaborative/basics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17FA47FA-B5A8-3A80-C276-7A72B74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5B5F4C3F-8131-FE0C-5C62-7C740014C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D0CBC87B-0F51-09A9-83AA-E8BE5452BC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79396A-2E09-B985-3066-2BE3E7F3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9" y="971551"/>
            <a:ext cx="7112877" cy="36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06D1A695-15B4-ADF2-1E92-D04B9E84B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EEF3D7BA-94F7-F449-3D7A-35C4B0A73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C9FB9-97D2-6CCF-EC72-815DFD43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4" y="968347"/>
            <a:ext cx="5810596" cy="38132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5E80-0252-E30F-E257-FA5C3C190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3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>
          <a:extLst>
            <a:ext uri="{FF2B5EF4-FFF2-40B4-BE49-F238E27FC236}">
              <a16:creationId xmlns:a16="http://schemas.microsoft.com/office/drawing/2014/main" id="{60F678A1-4B16-696B-A2E1-3B722A1B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8663DAD9-A7F4-10A0-DD03-F0A172891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000" dirty="0"/>
              <a:t>Why Math for ML (10-606)? Recommendation systems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11BAD-0CAE-A9ED-05FA-E67FAD72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94" y="968347"/>
            <a:ext cx="5810596" cy="38132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ED9D-037D-247D-38E7-F61755057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135C-CC15-6FDC-1532-15974A4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2FCD6-ECA7-E699-1FE1-09B7FD3FE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Low-rank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7D800-820C-C3EB-E86D-792C111A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43" y="1165897"/>
            <a:ext cx="5829300" cy="28095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81E563-2B56-F91D-D80B-44E8E88BACCA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934548" y="4126396"/>
                <a:ext cx="6883052" cy="484584"/>
              </a:xfrm>
            </p:spPr>
            <p:txBody>
              <a:bodyPr>
                <a:normAutofit lnSpcReduction="10000"/>
              </a:bodyPr>
              <a:lstStyle/>
              <a:p>
                <a:pPr marL="171450" indent="0"/>
                <a:r>
                  <a:rPr lang="en-US" dirty="0"/>
                  <a:t>A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 is 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rank-one matrices, or equivalently the product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matrix!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181E563-2B56-F91D-D80B-44E8E88BA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934548" y="4126396"/>
                <a:ext cx="6883052" cy="484584"/>
              </a:xfrm>
              <a:blipFill>
                <a:blip r:embed="rId3"/>
                <a:stretch>
                  <a:fillRect t="-256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19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247A4-994B-0B37-BB73-3DB7734B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BA8716-95B5-582B-E2B2-32FA39010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2E4868-C8D9-2FFF-9031-C3C80D7395F4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be the set of entries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are observed</a:t>
                </a:r>
              </a:p>
              <a:p>
                <a:endParaRPr lang="en-US" dirty="0"/>
              </a:p>
              <a:p>
                <a:r>
                  <a:rPr lang="en-US" dirty="0"/>
                  <a:t>Goal: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82E4868-C8D9-2FFF-9031-C3C80D739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2"/>
                <a:stretch>
                  <a:fillRect b="-12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F368A-0106-5036-EA20-F8715AD9B33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F8E61-8B5D-640A-1F06-17C0252C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52536"/>
            <a:ext cx="3008719" cy="14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075B-49FB-099E-1079-2E420C5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6D6B-6CC0-FFD5-41F0-67A15154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2 on Wednesday; similar format</a:t>
            </a:r>
          </a:p>
          <a:p>
            <a:r>
              <a:rPr lang="en-US" dirty="0"/>
              <a:t>Covers vector spaces, linear systems, matrix calculus</a:t>
            </a:r>
          </a:p>
          <a:p>
            <a:endParaRPr lang="en-US" dirty="0"/>
          </a:p>
          <a:p>
            <a:r>
              <a:rPr lang="en-US" dirty="0"/>
              <a:t>Warmup for today: a couple of the practice problems from Piazza (and variations thereof)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23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F8BA0-8C58-4E7C-4F08-950DB1F7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AAA8F3-6341-E70E-805F-636577BEA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Low-rank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9F5AC3-F1C1-D44B-A011-E31515424C21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934548" y="1217162"/>
                <a:ext cx="6883052" cy="3313274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be the set of entries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are observed</a:t>
                </a:r>
              </a:p>
              <a:p>
                <a:endParaRPr lang="en-US" dirty="0"/>
              </a:p>
              <a:p>
                <a:r>
                  <a:rPr lang="en-US" dirty="0"/>
                  <a:t>Goal: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:,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descent: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using</a:t>
                </a:r>
              </a:p>
              <a:p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9F5AC3-F1C1-D44B-A011-E31515424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934548" y="1217162"/>
                <a:ext cx="6883052" cy="3313274"/>
              </a:xfr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95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075B-49FB-099E-1079-2E420C54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6D6B-6CC0-FFD5-41F0-67A151540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common use of (matrix) derivatives</a:t>
            </a:r>
          </a:p>
          <a:p>
            <a:r>
              <a:rPr lang="en-US" dirty="0"/>
              <a:t>Approximate a function by a low-order polynomial (linear, quadratic)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7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0F5C-9284-1226-BFF6-60C6D6ED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scalar function 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7DF8AE-7295-3502-0F4F-C39A6215938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Taylor series expansion around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7DF8AE-7295-3502-0F4F-C39A62159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ylor Series approximation, newton's method and optimization">
            <a:extLst>
              <a:ext uri="{FF2B5EF4-FFF2-40B4-BE49-F238E27FC236}">
                <a16:creationId xmlns:a16="http://schemas.microsoft.com/office/drawing/2014/main" id="{966DCD0C-FD7E-5474-4632-2D1CA418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67" y="2228150"/>
            <a:ext cx="5639753" cy="25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4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0FFD-259E-C6DE-980C-F8E3FBEF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scalar function 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0C7103-013F-CAA8-DF66-35493A2061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200150"/>
                <a:ext cx="7840980" cy="3429000"/>
              </a:xfrm>
            </p:spPr>
            <p:txBody>
              <a:bodyPr/>
              <a:lstStyle/>
              <a:p>
                <a:r>
                  <a:rPr lang="en-US" dirty="0"/>
                  <a:t>For well-behaved functions, Taylor series converges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Given the right smoothness properties, can prove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well-approximated locally by the Taylor series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0C7103-013F-CAA8-DF66-35493A206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200150"/>
                <a:ext cx="7840980" cy="3429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Taylor Series approximation, newton's method and optimization">
            <a:extLst>
              <a:ext uri="{FF2B5EF4-FFF2-40B4-BE49-F238E27FC236}">
                <a16:creationId xmlns:a16="http://schemas.microsoft.com/office/drawing/2014/main" id="{EEFAB5FC-69C8-1B4E-2B8E-B9CCC79E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967" y="2304350"/>
            <a:ext cx="5639753" cy="255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3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1A1C-0FAD-3D8F-EEDB-C2B56EB5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94912-3D6F-8B7B-82EE-14FB0C040C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Taylor expansion to first order: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To second order: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Hessian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C94912-3D6F-8B7B-82EE-14FB0C040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70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2B24-DD24-E3C1-7AE4-F6F3B5E7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Multivariable 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748A6A-FD04-F06B-597B-D2612BF98A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748A6A-FD04-F06B-597B-D2612BF98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52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09E6-BCBE-0123-19BB-B0765D78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application: 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C0C356-E66B-6215-0B5E-825B4EF747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Common problem: minimize a function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(e.g., minimizing the loss of a model)</a:t>
                </a:r>
              </a:p>
              <a:p>
                <a:endParaRPr lang="en-US" dirty="0"/>
              </a:p>
              <a:p>
                <a:r>
                  <a:rPr lang="en-US" dirty="0"/>
                  <a:t>One idea: iteratively minimize the Taylor expansion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 starting at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C0C356-E66B-6215-0B5E-825B4EF74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98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FA8A-1B75-F8DC-AB7F-12EFD6F3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579453-0813-7ED8-6C16-A319BAAB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" y="938957"/>
            <a:ext cx="6057900" cy="326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E5C2B6-924B-0FCE-EECA-F949A80261FA}"/>
              </a:ext>
            </a:extLst>
          </p:cNvPr>
          <p:cNvSpPr txBox="1"/>
          <p:nvPr/>
        </p:nvSpPr>
        <p:spPr>
          <a:xfrm>
            <a:off x="746760" y="4257883"/>
            <a:ext cx="72237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https://ardianumam.files.wordpress.com/2017/09/newtonmethodforoptim1.jpg</a:t>
            </a:r>
          </a:p>
        </p:txBody>
      </p:sp>
    </p:spTree>
    <p:extLst>
      <p:ext uri="{BB962C8B-B14F-4D97-AF65-F5344CB8AC3E}">
        <p14:creationId xmlns:p14="http://schemas.microsoft.com/office/powerpoint/2010/main" val="425334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09E6-BCBE-0123-19BB-B0765D78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C0C356-E66B-6215-0B5E-825B4EF7471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One idea: iteratively minimize the Taylor expansion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, starting at initial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C0C356-E66B-6215-0B5E-825B4EF747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10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89F8-C36E-CC43-CB4B-B1831EC8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64FD61-2044-41D7-DF1C-2CA4B0AEAEB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previously written expressions like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These are </a:t>
                </a:r>
                <a:r>
                  <a:rPr lang="en-US" i="1" dirty="0"/>
                  <a:t>optimization problems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goal is to find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that makes the expression (the “objective function”) as small as possible</a:t>
                </a:r>
              </a:p>
              <a:p>
                <a:endParaRPr lang="en-US" dirty="0"/>
              </a:p>
              <a:p>
                <a:r>
                  <a:rPr lang="en-US" dirty="0"/>
                  <a:t>“Find the model parameters with the smallest squared error on the data”</a:t>
                </a:r>
              </a:p>
              <a:p>
                <a:r>
                  <a:rPr lang="en-US" dirty="0"/>
                  <a:t>“Find the shortest path from one point to another”</a:t>
                </a:r>
              </a:p>
              <a:p>
                <a:r>
                  <a:rPr lang="en-US" dirty="0"/>
                  <a:t>“Find the portfolio of stocks with highest historical returns”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64FD61-2044-41D7-DF1C-2CA4B0AEAE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002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6AD0-8E71-7FC7-C2BE-85C8BE7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optimization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5E949-15EF-95A7-1E3F-D723E8E1B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Computationally, much of machine learning is just solving optimization problems</a:t>
            </a:r>
          </a:p>
          <a:p>
            <a:endParaRPr lang="en-US" dirty="0"/>
          </a:p>
          <a:p>
            <a:r>
              <a:rPr lang="en-US" dirty="0"/>
              <a:t>What makes optimization problems easier or harder to solve?</a:t>
            </a:r>
          </a:p>
        </p:txBody>
      </p:sp>
      <p:pic>
        <p:nvPicPr>
          <p:cNvPr id="1026" name="Picture 2" descr="nonconvex - Why should non-convexity be a problem in optimization? -  Computational Science Stack Exchange">
            <a:extLst>
              <a:ext uri="{FF2B5EF4-FFF2-40B4-BE49-F238E27FC236}">
                <a16:creationId xmlns:a16="http://schemas.microsoft.com/office/drawing/2014/main" id="{1961737C-B0E3-8F13-E721-60704953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29" y="2343150"/>
            <a:ext cx="293087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ex Optimization — Introduction - by BowTiedDevil">
            <a:extLst>
              <a:ext uri="{FF2B5EF4-FFF2-40B4-BE49-F238E27FC236}">
                <a16:creationId xmlns:a16="http://schemas.microsoft.com/office/drawing/2014/main" id="{A6C1AF00-7D5C-C9EC-18FE-20089696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0" y="2266950"/>
            <a:ext cx="267292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9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2718-697D-C018-7053-3A5662D5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3197C-738A-4F3D-F640-F72BF17D2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Critical points, local and global optimizers: what does it mean to be “optimal”?</a:t>
            </a:r>
          </a:p>
          <a:p>
            <a:pPr marL="228600" indent="0"/>
            <a:r>
              <a:rPr lang="en-US" dirty="0"/>
              <a:t>	(Whiteboard)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Finding (local) optima with matrix calculus</a:t>
            </a:r>
          </a:p>
          <a:p>
            <a:pPr marL="228600" indent="0"/>
            <a:r>
              <a:rPr lang="en-US" dirty="0"/>
              <a:t>	(Whiteboard)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Convexity: from local to global optima</a:t>
            </a:r>
          </a:p>
        </p:txBody>
      </p:sp>
    </p:spTree>
    <p:extLst>
      <p:ext uri="{BB962C8B-B14F-4D97-AF65-F5344CB8AC3E}">
        <p14:creationId xmlns:p14="http://schemas.microsoft.com/office/powerpoint/2010/main" val="15763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52AA-EA64-F53D-80F5-0538FEC8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148D6-F273-FEF6-096A-DA64D78D5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Convex functions: class that is “easy” to optimize because all local minima are global</a:t>
            </a:r>
          </a:p>
        </p:txBody>
      </p:sp>
      <p:pic>
        <p:nvPicPr>
          <p:cNvPr id="2050" name="Picture 2" descr="Difference between convex and non-convex cost function; what does it mean  when a cost function is non-convex? | by Divine_inner_voice ❤️ | Medium">
            <a:extLst>
              <a:ext uri="{FF2B5EF4-FFF2-40B4-BE49-F238E27FC236}">
                <a16:creationId xmlns:a16="http://schemas.microsoft.com/office/drawing/2014/main" id="{B17941AF-2A4C-DD80-EB9E-5A6B1EDF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372" y="1798776"/>
            <a:ext cx="4618264" cy="24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5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691-1E54-2CB1-F8D8-3F0439F0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1AAA9-F52C-2736-AD4D-568FEDE7863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For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“The curve lies below the line segment connecting any two points”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A01AAA9-F52C-2736-AD4D-568FEDE78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60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691-1E54-2CB1-F8D8-3F0439F0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convexity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CD00F-8848-9176-4506-F9A1C04F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555750"/>
            <a:ext cx="6286500" cy="13589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1AAA9-F52C-2736-AD4D-568FEDE78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First-order condition for differentiable f:</a:t>
            </a:r>
          </a:p>
        </p:txBody>
      </p:sp>
    </p:spTree>
    <p:extLst>
      <p:ext uri="{BB962C8B-B14F-4D97-AF65-F5344CB8AC3E}">
        <p14:creationId xmlns:p14="http://schemas.microsoft.com/office/powerpoint/2010/main" val="20140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E482-41C5-5830-31DA-F1624C8C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98191-A0C6-229E-4320-16C66F57793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Second-order condition for twice-differentiable f: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For all x, the Hessian H(x) of f is positive semi-definite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)≽0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698191-A0C6-229E-4320-16C66F577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506713"/>
      </p:ext>
    </p:extLst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8725</TotalTime>
  <Words>1025</Words>
  <Application>Microsoft Macintosh PowerPoint</Application>
  <PresentationFormat>On-screen Show (16:9)</PresentationFormat>
  <Paragraphs>155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Helvetica Neue Light</vt:lpstr>
      <vt:lpstr>Cambria Math</vt:lpstr>
      <vt:lpstr>Calibri</vt:lpstr>
      <vt:lpstr>Open Sans Light</vt:lpstr>
      <vt:lpstr>Wingdings</vt:lpstr>
      <vt:lpstr>Noto Sans Symbols</vt:lpstr>
      <vt:lpstr>Open Sans</vt:lpstr>
      <vt:lpstr>Arial</vt:lpstr>
      <vt:lpstr>CMU PPT Theme</vt:lpstr>
      <vt:lpstr>PowerPoint Presentation</vt:lpstr>
      <vt:lpstr>Announcements</vt:lpstr>
      <vt:lpstr>Optimization</vt:lpstr>
      <vt:lpstr>Solving optimization problems</vt:lpstr>
      <vt:lpstr>Outline</vt:lpstr>
      <vt:lpstr>Convexity</vt:lpstr>
      <vt:lpstr>Definitions of convexity</vt:lpstr>
      <vt:lpstr>Definitions of convexity</vt:lpstr>
      <vt:lpstr>Definitions of convexity</vt:lpstr>
      <vt:lpstr>Implications of convexity</vt:lpstr>
      <vt:lpstr>Operations that preserve convexity</vt:lpstr>
      <vt:lpstr>Gradient descent</vt:lpstr>
      <vt:lpstr>Gradient descent for matrix factorization</vt:lpstr>
      <vt:lpstr>Why Math for ML (10-606)? Recommendation systems</vt:lpstr>
      <vt:lpstr>Why Math for ML (10-606)? Recommendation systems</vt:lpstr>
      <vt:lpstr>Why Math for ML (10-606)? Recommendation systems</vt:lpstr>
      <vt:lpstr>Why Math for ML (10-606)? Recommendation systems</vt:lpstr>
      <vt:lpstr>PowerPoint Presentation</vt:lpstr>
      <vt:lpstr>PowerPoint Presentation</vt:lpstr>
      <vt:lpstr>PowerPoint Presentation</vt:lpstr>
      <vt:lpstr>Taylor expansion</vt:lpstr>
      <vt:lpstr>Refresher: scalar function Taylor expansion</vt:lpstr>
      <vt:lpstr>Refresher: scalar function Taylor expansion</vt:lpstr>
      <vt:lpstr>Multivariate Taylor expansion</vt:lpstr>
      <vt:lpstr>Multivariable Taylor expansion</vt:lpstr>
      <vt:lpstr>Example application: Newton’s method</vt:lpstr>
      <vt:lpstr>Newton’s method</vt:lpstr>
      <vt:lpstr>Newton’s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Wilder, Bryan</dc:creator>
  <cp:lastModifiedBy>Bryan Wilder</cp:lastModifiedBy>
  <cp:revision>42</cp:revision>
  <dcterms:modified xsi:type="dcterms:W3CDTF">2025-07-30T16:02:58Z</dcterms:modified>
</cp:coreProperties>
</file>